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0" r:id="rId7"/>
    <p:sldId id="293" r:id="rId8"/>
    <p:sldId id="261" r:id="rId9"/>
    <p:sldId id="262" r:id="rId10"/>
    <p:sldId id="271" r:id="rId11"/>
    <p:sldId id="273" r:id="rId12"/>
    <p:sldId id="274" r:id="rId13"/>
    <p:sldId id="275" r:id="rId14"/>
    <p:sldId id="276" r:id="rId15"/>
    <p:sldId id="279" r:id="rId16"/>
    <p:sldId id="281" r:id="rId17"/>
    <p:sldId id="285" r:id="rId18"/>
    <p:sldId id="288" r:id="rId19"/>
    <p:sldId id="289" r:id="rId20"/>
    <p:sldId id="286" r:id="rId21"/>
    <p:sldId id="287" r:id="rId22"/>
    <p:sldId id="291" r:id="rId23"/>
    <p:sldId id="290" r:id="rId24"/>
    <p:sldId id="263" r:id="rId25"/>
    <p:sldId id="292" r:id="rId26"/>
    <p:sldId id="267" r:id="rId27"/>
    <p:sldId id="266" r:id="rId28"/>
  </p:sldIdLst>
  <p:sldSz cx="9144000" cy="5143500" type="screen16x9"/>
  <p:notesSz cx="6858000" cy="9144000"/>
  <p:embeddedFontLst>
    <p:embeddedFont>
      <p:font typeface="Anton" pitchFamily="2" charset="77"/>
      <p:regular r:id="rId30"/>
    </p:embeddedFont>
    <p:embeddedFont>
      <p:font typeface="Bebas Neue" panose="020B0606020202050201" pitchFamily="34" charset="77"/>
      <p:regular r:id="rId31"/>
    </p:embeddedFon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Catamaran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6cepu9+YWnYzTJYZxSmhMktZ9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2C850-DC63-4598-95C4-A5705187C2BB}" v="2" dt="2024-05-26T18:02:59.378"/>
  </p1510:revLst>
</p1510:revInfo>
</file>

<file path=ppt/tableStyles.xml><?xml version="1.0" encoding="utf-8"?>
<a:tblStyleLst xmlns:a="http://schemas.openxmlformats.org/drawingml/2006/main" def="{3E552F1B-19F6-4930-8D0C-89C898018F49}">
  <a:tblStyle styleId="{3E552F1B-19F6-4930-8D0C-89C898018F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>
      <p:cViewPr varScale="1">
        <p:scale>
          <a:sx n="152" d="100"/>
          <a:sy n="15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3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15"/>
          <p:cNvGrpSpPr/>
          <p:nvPr/>
        </p:nvGrpSpPr>
        <p:grpSpPr>
          <a:xfrm rot="10800000" flipH="1">
            <a:off x="945475" y="3635250"/>
            <a:ext cx="2699775" cy="2633450"/>
            <a:chOff x="661125" y="2751225"/>
            <a:chExt cx="2699775" cy="2633450"/>
          </a:xfrm>
        </p:grpSpPr>
        <p:sp>
          <p:nvSpPr>
            <p:cNvPr id="11" name="Google Shape;11;p15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5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15"/>
          <p:cNvGrpSpPr/>
          <p:nvPr/>
        </p:nvGrpSpPr>
        <p:grpSpPr>
          <a:xfrm rot="10800000">
            <a:off x="6915345" y="-13"/>
            <a:ext cx="1548637" cy="3324214"/>
            <a:chOff x="5452016" y="2824589"/>
            <a:chExt cx="689908" cy="1480917"/>
          </a:xfrm>
        </p:grpSpPr>
        <p:sp>
          <p:nvSpPr>
            <p:cNvPr id="41" name="Google Shape;41;p1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15"/>
          <p:cNvGrpSpPr/>
          <p:nvPr/>
        </p:nvGrpSpPr>
        <p:grpSpPr>
          <a:xfrm rot="-5400000">
            <a:off x="7189311" y="2653816"/>
            <a:ext cx="298167" cy="3611351"/>
            <a:chOff x="9" y="2835115"/>
            <a:chExt cx="134668" cy="1631070"/>
          </a:xfrm>
        </p:grpSpPr>
        <p:sp>
          <p:nvSpPr>
            <p:cNvPr id="55" name="Google Shape;55;p15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713225" y="835700"/>
            <a:ext cx="52437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13225" y="2554100"/>
            <a:ext cx="5243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28"/>
          <p:cNvGrpSpPr/>
          <p:nvPr/>
        </p:nvGrpSpPr>
        <p:grpSpPr>
          <a:xfrm rot="5400000">
            <a:off x="1013602" y="2942922"/>
            <a:ext cx="894897" cy="2922107"/>
            <a:chOff x="6961407" y="2871131"/>
            <a:chExt cx="439278" cy="1434375"/>
          </a:xfrm>
        </p:grpSpPr>
        <p:sp>
          <p:nvSpPr>
            <p:cNvPr id="372" name="Google Shape;372;p28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28"/>
          <p:cNvGrpSpPr/>
          <p:nvPr/>
        </p:nvGrpSpPr>
        <p:grpSpPr>
          <a:xfrm rot="-5400000">
            <a:off x="7956784" y="-950084"/>
            <a:ext cx="947980" cy="3517489"/>
            <a:chOff x="4128096" y="2589446"/>
            <a:chExt cx="465335" cy="1726630"/>
          </a:xfrm>
        </p:grpSpPr>
        <p:sp>
          <p:nvSpPr>
            <p:cNvPr id="380" name="Google Shape;380;p28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29"/>
          <p:cNvGrpSpPr/>
          <p:nvPr/>
        </p:nvGrpSpPr>
        <p:grpSpPr>
          <a:xfrm rot="10800000">
            <a:off x="402247" y="-1174644"/>
            <a:ext cx="621972" cy="2700928"/>
            <a:chOff x="4792514" y="2979701"/>
            <a:chExt cx="305307" cy="1325804"/>
          </a:xfrm>
        </p:grpSpPr>
        <p:sp>
          <p:nvSpPr>
            <p:cNvPr id="394" name="Google Shape;394;p29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7456205" y="3275256"/>
            <a:ext cx="974557" cy="3164819"/>
            <a:chOff x="6278982" y="2751992"/>
            <a:chExt cx="478381" cy="1553514"/>
          </a:xfrm>
        </p:grpSpPr>
        <p:sp>
          <p:nvSpPr>
            <p:cNvPr id="400" name="Google Shape;400;p29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6"/>
          <p:cNvGrpSpPr/>
          <p:nvPr/>
        </p:nvGrpSpPr>
        <p:grpSpPr>
          <a:xfrm rot="-5400000">
            <a:off x="7189326" y="2859975"/>
            <a:ext cx="764292" cy="3145047"/>
            <a:chOff x="426802" y="2674436"/>
            <a:chExt cx="397738" cy="1636681"/>
          </a:xfrm>
        </p:grpSpPr>
        <p:sp>
          <p:nvSpPr>
            <p:cNvPr id="64" name="Google Shape;64;p16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16"/>
          <p:cNvGrpSpPr/>
          <p:nvPr/>
        </p:nvGrpSpPr>
        <p:grpSpPr>
          <a:xfrm rot="10800000">
            <a:off x="346036" y="-4"/>
            <a:ext cx="586679" cy="2547665"/>
            <a:chOff x="4792514" y="2979701"/>
            <a:chExt cx="305307" cy="1325804"/>
          </a:xfrm>
        </p:grpSpPr>
        <p:sp>
          <p:nvSpPr>
            <p:cNvPr id="72" name="Google Shape;72;p16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720075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2"/>
          </p:nvPr>
        </p:nvSpPr>
        <p:spPr>
          <a:xfrm>
            <a:off x="3419293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>
            <a:off x="6118519" y="2883490"/>
            <a:ext cx="230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4"/>
          </p:nvPr>
        </p:nvSpPr>
        <p:spPr>
          <a:xfrm>
            <a:off x="720075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5"/>
          </p:nvPr>
        </p:nvSpPr>
        <p:spPr>
          <a:xfrm>
            <a:off x="3419296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6"/>
          </p:nvPr>
        </p:nvSpPr>
        <p:spPr>
          <a:xfrm>
            <a:off x="6118523" y="24089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1967648" y="20991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>
            <a:off x="5198152" y="20991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3"/>
          </p:nvPr>
        </p:nvSpPr>
        <p:spPr>
          <a:xfrm>
            <a:off x="1967648" y="35325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"/>
          </p:nvPr>
        </p:nvSpPr>
        <p:spPr>
          <a:xfrm>
            <a:off x="5198152" y="3532576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5"/>
          </p:nvPr>
        </p:nvSpPr>
        <p:spPr>
          <a:xfrm>
            <a:off x="1967650" y="16116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6"/>
          </p:nvPr>
        </p:nvSpPr>
        <p:spPr>
          <a:xfrm>
            <a:off x="5198151" y="16116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7"/>
          </p:nvPr>
        </p:nvSpPr>
        <p:spPr>
          <a:xfrm>
            <a:off x="1967650" y="304507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8"/>
          </p:nvPr>
        </p:nvSpPr>
        <p:spPr>
          <a:xfrm>
            <a:off x="5198151" y="304507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 rot="10800000">
            <a:off x="8269376" y="-1033025"/>
            <a:ext cx="764292" cy="3145047"/>
            <a:chOff x="426802" y="2674436"/>
            <a:chExt cx="397738" cy="1636681"/>
          </a:xfrm>
        </p:grpSpPr>
        <p:sp>
          <p:nvSpPr>
            <p:cNvPr id="98" name="Google Shape;98;p18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8"/>
          <p:cNvGrpSpPr/>
          <p:nvPr/>
        </p:nvGrpSpPr>
        <p:grpSpPr>
          <a:xfrm rot="5400000">
            <a:off x="980486" y="3488146"/>
            <a:ext cx="586679" cy="2547665"/>
            <a:chOff x="4792514" y="2979701"/>
            <a:chExt cx="305307" cy="1325804"/>
          </a:xfrm>
        </p:grpSpPr>
        <p:sp>
          <p:nvSpPr>
            <p:cNvPr id="106" name="Google Shape;10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34813" y="3439723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2"/>
          </p:nvPr>
        </p:nvSpPr>
        <p:spPr>
          <a:xfrm>
            <a:off x="3458787" y="3439724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3"/>
          </p:nvPr>
        </p:nvSpPr>
        <p:spPr>
          <a:xfrm>
            <a:off x="6082750" y="3439724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834813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3458790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6"/>
          </p:nvPr>
        </p:nvSpPr>
        <p:spPr>
          <a:xfrm>
            <a:off x="6082754" y="2965175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9"/>
          <p:cNvGrpSpPr/>
          <p:nvPr/>
        </p:nvGrpSpPr>
        <p:grpSpPr>
          <a:xfrm>
            <a:off x="405347" y="2571756"/>
            <a:ext cx="994044" cy="3212280"/>
            <a:chOff x="2474121" y="2891575"/>
            <a:chExt cx="439279" cy="1419541"/>
          </a:xfrm>
        </p:grpSpPr>
        <p:sp>
          <p:nvSpPr>
            <p:cNvPr id="121" name="Google Shape;121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19"/>
          <p:cNvGrpSpPr/>
          <p:nvPr/>
        </p:nvGrpSpPr>
        <p:grpSpPr>
          <a:xfrm rot="-5400000">
            <a:off x="8584963" y="164005"/>
            <a:ext cx="1220921" cy="2928361"/>
            <a:chOff x="3117443" y="2754472"/>
            <a:chExt cx="648977" cy="1556645"/>
          </a:xfrm>
        </p:grpSpPr>
        <p:sp>
          <p:nvSpPr>
            <p:cNvPr id="130" name="Google Shape;130;p19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4858838" y="3973584"/>
            <a:ext cx="2523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5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 idx="6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7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8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9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3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4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5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 rot="10800000">
            <a:off x="6929878" y="-12"/>
            <a:ext cx="1346494" cy="2890306"/>
            <a:chOff x="5452016" y="2824589"/>
            <a:chExt cx="689908" cy="1480917"/>
          </a:xfrm>
        </p:grpSpPr>
        <p:sp>
          <p:nvSpPr>
            <p:cNvPr id="156" name="Google Shape;156;p20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0"/>
          <p:cNvGrpSpPr/>
          <p:nvPr/>
        </p:nvGrpSpPr>
        <p:grpSpPr>
          <a:xfrm>
            <a:off x="7730591" y="1737649"/>
            <a:ext cx="948058" cy="3405809"/>
            <a:chOff x="8623428" y="2586962"/>
            <a:chExt cx="478382" cy="1718544"/>
          </a:xfrm>
        </p:grpSpPr>
        <p:sp>
          <p:nvSpPr>
            <p:cNvPr id="170" name="Google Shape;170;p20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20"/>
          <p:cNvGrpSpPr/>
          <p:nvPr/>
        </p:nvGrpSpPr>
        <p:grpSpPr>
          <a:xfrm rot="10800000" flipH="1">
            <a:off x="945475" y="3635300"/>
            <a:ext cx="2699775" cy="2633450"/>
            <a:chOff x="661125" y="2751225"/>
            <a:chExt cx="2699775" cy="2633450"/>
          </a:xfrm>
        </p:grpSpPr>
        <p:sp>
          <p:nvSpPr>
            <p:cNvPr id="182" name="Google Shape;182;p20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title" idx="2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"/>
          </p:nvPr>
        </p:nvSpPr>
        <p:spPr>
          <a:xfrm>
            <a:off x="4876711" y="1715800"/>
            <a:ext cx="31692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2"/>
          </p:nvPr>
        </p:nvSpPr>
        <p:spPr>
          <a:xfrm>
            <a:off x="1098100" y="1715800"/>
            <a:ext cx="31692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>
            <a:off x="720015" y="4025446"/>
            <a:ext cx="1206866" cy="2539996"/>
            <a:chOff x="1390914" y="2912671"/>
            <a:chExt cx="664463" cy="1398446"/>
          </a:xfrm>
        </p:grpSpPr>
        <p:sp>
          <p:nvSpPr>
            <p:cNvPr id="220" name="Google Shape;220;p21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1"/>
          <p:cNvGrpSpPr/>
          <p:nvPr/>
        </p:nvGrpSpPr>
        <p:grpSpPr>
          <a:xfrm>
            <a:off x="7548075" y="3920250"/>
            <a:ext cx="882711" cy="3171056"/>
            <a:chOff x="8623428" y="2586962"/>
            <a:chExt cx="478382" cy="1718544"/>
          </a:xfrm>
        </p:grpSpPr>
        <p:sp>
          <p:nvSpPr>
            <p:cNvPr id="235" name="Google Shape;235;p2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21"/>
          <p:cNvGrpSpPr/>
          <p:nvPr/>
        </p:nvGrpSpPr>
        <p:grpSpPr>
          <a:xfrm>
            <a:off x="1885691" y="4025466"/>
            <a:ext cx="771580" cy="2505663"/>
            <a:chOff x="6278982" y="2751992"/>
            <a:chExt cx="478381" cy="1553514"/>
          </a:xfrm>
        </p:grpSpPr>
        <p:sp>
          <p:nvSpPr>
            <p:cNvPr id="247" name="Google Shape;247;p2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1"/>
          <p:cNvGrpSpPr/>
          <p:nvPr/>
        </p:nvGrpSpPr>
        <p:grpSpPr>
          <a:xfrm>
            <a:off x="2771211" y="4251934"/>
            <a:ext cx="708512" cy="2313502"/>
            <a:chOff x="6961407" y="2871131"/>
            <a:chExt cx="439278" cy="1434375"/>
          </a:xfrm>
        </p:grpSpPr>
        <p:sp>
          <p:nvSpPr>
            <p:cNvPr id="257" name="Google Shape;257;p2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1"/>
          <p:cNvGrpSpPr/>
          <p:nvPr/>
        </p:nvGrpSpPr>
        <p:grpSpPr>
          <a:xfrm>
            <a:off x="6864700" y="3920253"/>
            <a:ext cx="633517" cy="2217458"/>
            <a:chOff x="7780935" y="2930680"/>
            <a:chExt cx="392780" cy="1374826"/>
          </a:xfrm>
        </p:grpSpPr>
        <p:sp>
          <p:nvSpPr>
            <p:cNvPr id="265" name="Google Shape;265;p2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6328335" y="3920217"/>
            <a:ext cx="438812" cy="2217515"/>
            <a:chOff x="1015564" y="2912671"/>
            <a:chExt cx="276731" cy="1398446"/>
          </a:xfrm>
        </p:grpSpPr>
        <p:sp>
          <p:nvSpPr>
            <p:cNvPr id="272" name="Google Shape;272;p21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 rot="5400000">
            <a:off x="1164816" y="3526193"/>
            <a:ext cx="209623" cy="2539087"/>
            <a:chOff x="9" y="2835115"/>
            <a:chExt cx="134668" cy="1631070"/>
          </a:xfrm>
        </p:grpSpPr>
        <p:sp>
          <p:nvSpPr>
            <p:cNvPr id="281" name="Google Shape;281;p2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22"/>
          <p:cNvGrpSpPr/>
          <p:nvPr/>
        </p:nvGrpSpPr>
        <p:grpSpPr>
          <a:xfrm rot="-5400000" flipH="1">
            <a:off x="8202185" y="-679108"/>
            <a:ext cx="457159" cy="2310232"/>
            <a:chOff x="1015564" y="2912671"/>
            <a:chExt cx="276731" cy="1398446"/>
          </a:xfrm>
        </p:grpSpPr>
        <p:sp>
          <p:nvSpPr>
            <p:cNvPr id="286" name="Google Shape;286;p22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16939" y="3148605"/>
            <a:ext cx="548363" cy="2381276"/>
            <a:chOff x="4792514" y="2979701"/>
            <a:chExt cx="305307" cy="1325804"/>
          </a:xfrm>
        </p:grpSpPr>
        <p:sp>
          <p:nvSpPr>
            <p:cNvPr id="350" name="Google Shape;35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25"/>
          <p:cNvGrpSpPr/>
          <p:nvPr/>
        </p:nvGrpSpPr>
        <p:grpSpPr>
          <a:xfrm rot="10800000">
            <a:off x="8330296" y="-1456518"/>
            <a:ext cx="770084" cy="2897298"/>
            <a:chOff x="4164677" y="2702970"/>
            <a:chExt cx="428753" cy="1613105"/>
          </a:xfrm>
        </p:grpSpPr>
        <p:sp>
          <p:nvSpPr>
            <p:cNvPr id="356" name="Google Shape;356;p25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briancaulfield/2011/10/27/unbelievable-video-shows-steve-jobs-thinking-about-cloud-computing-14-years-ag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"/>
          <p:cNvSpPr txBox="1">
            <a:spLocks noGrp="1"/>
          </p:cNvSpPr>
          <p:nvPr>
            <p:ph type="ctrTitle"/>
          </p:nvPr>
        </p:nvSpPr>
        <p:spPr>
          <a:xfrm>
            <a:off x="713224" y="396788"/>
            <a:ext cx="5846601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b="1" cap="none">
                <a:latin typeface="Arial Rounded"/>
                <a:ea typeface="Arial Rounded"/>
                <a:cs typeface="Arial Rounded"/>
                <a:sym typeface="Arial Rounded"/>
              </a:rPr>
              <a:t>IOT Based Network Attached Storage</a:t>
            </a:r>
            <a:endParaRPr sz="40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14" name="Google Shape;414;p1"/>
          <p:cNvSpPr txBox="1">
            <a:spLocks noGrp="1"/>
          </p:cNvSpPr>
          <p:nvPr>
            <p:ph type="subTitle" idx="1"/>
          </p:nvPr>
        </p:nvSpPr>
        <p:spPr>
          <a:xfrm>
            <a:off x="452284" y="2017652"/>
            <a:ext cx="5955141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 sz="2000" dirty="0"/>
              <a:t>Building NAS (Network attached storage) </a:t>
            </a:r>
            <a:r>
              <a:rPr lang="en-US" sz="2000" dirty="0" err="1"/>
              <a:t>ith</a:t>
            </a:r>
            <a:r>
              <a:rPr lang="en-US" sz="2000" dirty="0"/>
              <a:t> the help of raspberry pi model 4 and recycling storage </a:t>
            </a:r>
            <a:endParaRPr dirty="0"/>
          </a:p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F303-32DA-EC28-9DB6-5F35182B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061E9-EE4C-D398-1359-4F0E45AED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8065F9-FB7E-5781-97C9-27B23C1EA27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F209A-6376-78C4-4214-89E7B660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5283-975E-E796-0ED8-AA70C856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441D4-351E-B5F4-0731-5B517255D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918D40-F429-3C93-B3A8-E550D5AA1A4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5197B-DFBD-D831-4020-9F6877A0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F1C0-A47C-E50D-3CD2-294C38D8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01BC0-744D-7EFF-CE77-6CFABD470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CE9F84-B9B2-9964-1197-5CD9A04367D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FDA3D-0FA7-C2C2-7C67-D240D601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5F7C-6B66-D448-376D-4371596F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863A8-F547-33AF-C5A2-375AFFA62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97B232-5210-83B9-5755-A17C82AAC5F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87C7E-F0A6-3CC5-36B6-5BDA6EC3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2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68B8-4923-9CDA-63B1-150998C3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FFF6D-2D64-DA01-3522-4C72C6C5A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AC0FB66-CD2B-739F-BD62-EB1B35967C9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4BBF0-22CA-DEEB-8154-8C596101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28"/>
            <a:ext cx="9144000" cy="49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401D-53C4-A200-3A66-5CD86ECA8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904A3-86CC-306A-69A7-5A492760A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79295A-BF3C-A326-0850-889AA568931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35ECF-8ACD-7EB6-2B9C-A54782BE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18"/>
            <a:ext cx="91440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C356-9202-812F-AC50-E41553DA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86AA-7E7C-7BB0-98B9-E4C36CC8D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8A8E8F-CFA4-AB8F-0891-22AC9BC576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E7ED5-3E5F-3363-E8B6-1831928D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72"/>
            <a:ext cx="914400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6C1E-88BE-42C8-09C1-49AE4881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FFF4-00C1-4FCD-6659-65864C4F9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8C10EB-7EAA-C638-5197-6E176F7854E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4814-EB0D-2F47-E6F5-51CD33F4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6"/>
            <a:ext cx="9144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CB8D-5E12-4D8E-F6A0-8FD986D2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3182E-DFFA-312F-F50E-94E03982B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D0D866-A070-BDAC-3D3E-93E619C942E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A429F-3510-929A-49A2-D281134D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3B2C-1FB0-077B-13CF-47E83447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87B46-FC4A-123C-5D26-C3A7F37B9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69989E-C207-22A8-348A-E2C500787E1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BEFC9-4E85-FE2E-17FF-F9B257A2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 dirty="0">
                <a:latin typeface="Arial Rounded"/>
                <a:ea typeface="Arial Rounded"/>
                <a:cs typeface="Arial Rounded"/>
                <a:sym typeface="Arial Rounded"/>
              </a:rPr>
              <a:t>Problem Statement</a:t>
            </a:r>
            <a:endParaRPr sz="32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22" name="Google Shape;422;p2"/>
          <p:cNvSpPr txBox="1"/>
          <p:nvPr/>
        </p:nvSpPr>
        <p:spPr>
          <a:xfrm>
            <a:off x="1170431" y="1353504"/>
            <a:ext cx="71630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"Developing an Efficient and Private Cloud Storage Solution using Raspberry Pi and Repurposed Storage Devices"</a:t>
            </a:r>
            <a:endParaRPr dirty="0"/>
          </a:p>
        </p:txBody>
      </p:sp>
      <p:sp>
        <p:nvSpPr>
          <p:cNvPr id="423" name="Google Shape;423;p2"/>
          <p:cNvSpPr txBox="1"/>
          <p:nvPr/>
        </p:nvSpPr>
        <p:spPr>
          <a:xfrm>
            <a:off x="1170432" y="2704946"/>
            <a:ext cx="658368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project aims to address the following key issues: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Waste and Sustainability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Cost-Effective Storage Solutions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Performance and Scalability</a:t>
            </a:r>
            <a:endParaRPr sz="18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" descr="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403" y="10332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BA34-EEF2-96E8-DC77-4A066099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71D93-50DC-9F56-176E-685EA56F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9FCCC1-170F-5588-7E98-17B7CD2164A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2EDBF-4FFA-E9C6-F139-4EA924CC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78" y="0"/>
            <a:ext cx="23008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9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F3CB-EE69-9D8A-1716-68E22F6B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2BA73-8CC1-7FDE-7A32-D49E75F9B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DE92D6-D7D2-271C-F406-0F1555ED15E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F6B80-1688-B38E-C6DB-355FAF48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78" y="0"/>
            <a:ext cx="23008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3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E94E-CE77-4B70-C681-97922C8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9BAC9-C686-ECDB-E12B-9656439C1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9BBB19-A5B6-939D-D6A4-FAE9A5E62E7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E136C-568B-18BD-14C8-229E339C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78" y="0"/>
            <a:ext cx="23008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9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7CDE-E648-81FA-A7BB-327EE13B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77E78-0793-BADD-41FE-75AF9D429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494CC-ED04-A6BE-8625-D64076BC87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62819-5CA9-9C8C-6212-71085C90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"/>
          <p:cNvSpPr txBox="1">
            <a:spLocks noGrp="1"/>
          </p:cNvSpPr>
          <p:nvPr>
            <p:ph type="title"/>
          </p:nvPr>
        </p:nvSpPr>
        <p:spPr>
          <a:xfrm>
            <a:off x="720000" y="2429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 dirty="0">
                <a:latin typeface="Arial Rounded"/>
                <a:ea typeface="Arial Rounded"/>
                <a:cs typeface="Arial Rounded"/>
                <a:sym typeface="Arial Rounded"/>
              </a:rPr>
              <a:t>Different types of Storage Devices</a:t>
            </a:r>
            <a:endParaRPr sz="32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498" name="Google Shape;498;p8"/>
          <p:cNvGraphicFramePr/>
          <p:nvPr>
            <p:extLst>
              <p:ext uri="{D42A27DB-BD31-4B8C-83A1-F6EECF244321}">
                <p14:modId xmlns:p14="http://schemas.microsoft.com/office/powerpoint/2010/main" val="1643254015"/>
              </p:ext>
            </p:extLst>
          </p:nvPr>
        </p:nvGraphicFramePr>
        <p:xfrm>
          <a:off x="720000" y="1602867"/>
          <a:ext cx="7704000" cy="2336670"/>
        </p:xfrm>
        <a:graphic>
          <a:graphicData uri="http://schemas.openxmlformats.org/drawingml/2006/table">
            <a:tbl>
              <a:tblPr>
                <a:noFill/>
                <a:tableStyleId>{3E552F1B-19F6-4930-8D0C-89C898018F49}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hlink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Storage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Explanation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MicroSD Card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speed can vary depending on the quality and class of the microSD card.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 10 microSD cards, commonly used with Raspberry Pi devices</a:t>
                      </a: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SSD(Solid State Drive)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When connecting an SSD to the Raspberry Pi Model 3 via the USB 2.0 ports, the transfer speed will be limited by the USB 2.0 interface.</a:t>
                      </a:r>
                      <a:endParaRPr sz="1100" u="none" strike="noStrike" cap="none" dirty="0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USB Flash Drive (Pendrive):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USB flash drives  typically use USB 2.0 or USB 3.0 interfaces.</a:t>
                      </a:r>
                      <a:endParaRPr sz="1100" u="none" strike="noStrike" cap="none" dirty="0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HDD(Hard Disk Drive)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Connecting an HDD to the Raspberry Pi Model 3 via the USB 2.0 ports.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9" name="Google Shape;499;p8"/>
          <p:cNvSpPr txBox="1"/>
          <p:nvPr/>
        </p:nvSpPr>
        <p:spPr>
          <a:xfrm>
            <a:off x="949832" y="815615"/>
            <a:ext cx="7772826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transfer speeds from a Raspberry Pi Model 3 to various storage devices are influenced by factors such as the storage medium itself, the interface used to connect the storage, and the efficiency of the file transfer protocols. Here's a general overview of the expected speeds for different storage devices: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A2F004-D3AE-0DE1-5D9B-038C7986F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88890"/>
              </p:ext>
            </p:extLst>
          </p:nvPr>
        </p:nvGraphicFramePr>
        <p:xfrm>
          <a:off x="930023" y="546054"/>
          <a:ext cx="7711057" cy="3934508"/>
        </p:xfrm>
        <a:graphic>
          <a:graphicData uri="http://schemas.openxmlformats.org/drawingml/2006/table">
            <a:tbl>
              <a:tblPr>
                <a:tableStyleId>{3E552F1B-19F6-4930-8D0C-89C898018F49}</a:tableStyleId>
              </a:tblPr>
              <a:tblGrid>
                <a:gridCol w="663646">
                  <a:extLst>
                    <a:ext uri="{9D8B030D-6E8A-4147-A177-3AD203B41FA5}">
                      <a16:colId xmlns:a16="http://schemas.microsoft.com/office/drawing/2014/main" val="285893084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75339115"/>
                    </a:ext>
                  </a:extLst>
                </a:gridCol>
                <a:gridCol w="1156062">
                  <a:extLst>
                    <a:ext uri="{9D8B030D-6E8A-4147-A177-3AD203B41FA5}">
                      <a16:colId xmlns:a16="http://schemas.microsoft.com/office/drawing/2014/main" val="164691984"/>
                    </a:ext>
                  </a:extLst>
                </a:gridCol>
                <a:gridCol w="1319349">
                  <a:extLst>
                    <a:ext uri="{9D8B030D-6E8A-4147-A177-3AD203B41FA5}">
                      <a16:colId xmlns:a16="http://schemas.microsoft.com/office/drawing/2014/main" val="2170489654"/>
                    </a:ext>
                  </a:extLst>
                </a:gridCol>
              </a:tblGrid>
              <a:tr h="43675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Sr.no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Storage Transfer Speeds 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595811"/>
                  </a:ext>
                </a:extLst>
              </a:tr>
              <a:tr h="11634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Type of Storage</a:t>
                      </a:r>
                      <a:endParaRPr lang="en-IN" sz="1600" b="1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Observed speed (in mb/ps)</a:t>
                      </a:r>
                      <a:endParaRPr lang="en-IN" sz="1600" b="1" i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Theoretical speed (in mb/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ps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N" sz="1600" b="1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8735427"/>
                  </a:ext>
                </a:extLst>
              </a:tr>
              <a:tr h="58357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8 GB SD Card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9-12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50-70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0527795"/>
                  </a:ext>
                </a:extLst>
              </a:tr>
              <a:tr h="583574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32 GB Pen Drive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10-15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50-70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1490911"/>
                  </a:ext>
                </a:extLst>
              </a:tr>
              <a:tr h="583574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480 GB SSD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300-400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500-550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7026783"/>
                  </a:ext>
                </a:extLst>
              </a:tr>
              <a:tr h="583574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 TB HDD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100-150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150-200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53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43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Google Shape;580;p12"/>
          <p:cNvGraphicFramePr/>
          <p:nvPr>
            <p:extLst>
              <p:ext uri="{D42A27DB-BD31-4B8C-83A1-F6EECF244321}">
                <p14:modId xmlns:p14="http://schemas.microsoft.com/office/powerpoint/2010/main" val="3420997938"/>
              </p:ext>
            </p:extLst>
          </p:nvPr>
        </p:nvGraphicFramePr>
        <p:xfrm>
          <a:off x="845127" y="741217"/>
          <a:ext cx="7488400" cy="3823900"/>
        </p:xfrm>
        <a:graphic>
          <a:graphicData uri="http://schemas.openxmlformats.org/drawingml/2006/table">
            <a:tbl>
              <a:tblPr firstRow="1" bandRow="1">
                <a:noFill/>
                <a:tableStyleId>{3E552F1B-19F6-4930-8D0C-89C898018F49}</a:tableStyleId>
              </a:tblPr>
              <a:tblGrid>
                <a:gridCol w="187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Reference Paper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Author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How I over came it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A NAS Integrated File System for On-site IoT Data Storage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Yuki Okamoto1 Kenichi Arai2 Toru Kobayashi2 Takuya Fujihashi1 Takashi Watanabe1 Shunsuke Saruwatari1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dk1"/>
                          </a:solidFill>
                        </a:rPr>
                        <a:t>Only to be used for fully functional Business owners and not for amateur entrepreneur.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Building a Nas as an enterprise oriented solutions, can be highly customizable and scalable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Research on online cloud storage technology</a:t>
                      </a:r>
                      <a:endParaRPr sz="11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ZOU Shan-hua1ˈ2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,FANG Ning-sheng2ˈ3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,GAO Wei-jie3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Incomplete information available for each type of storage device.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We have implemented all types of storage device solution for an optimal NAS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Remotely Accessible, Low Power Network Attached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Storage Device</a:t>
                      </a:r>
                      <a:endParaRPr sz="11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Anirudh Lanka, Arjun Gargeyas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</a:rPr>
                        <a:t>No solution available for a backup source of power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dk1"/>
                          </a:solidFill>
                        </a:rPr>
                        <a:t>Implementation of a backup source of power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"/>
          <p:cNvSpPr txBox="1">
            <a:spLocks noGrp="1"/>
          </p:cNvSpPr>
          <p:nvPr>
            <p:ph type="title"/>
          </p:nvPr>
        </p:nvSpPr>
        <p:spPr>
          <a:xfrm>
            <a:off x="720000" y="3575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Research papers referred:</a:t>
            </a:r>
            <a:endParaRPr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1" name="Google Shape;551;p11"/>
          <p:cNvSpPr txBox="1"/>
          <p:nvPr/>
        </p:nvSpPr>
        <p:spPr>
          <a:xfrm>
            <a:off x="4784575" y="1269825"/>
            <a:ext cx="3639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52" name="Google Shape;552;p11"/>
          <p:cNvGrpSpPr/>
          <p:nvPr/>
        </p:nvGrpSpPr>
        <p:grpSpPr>
          <a:xfrm rot="-5400000">
            <a:off x="8521775" y="3455458"/>
            <a:ext cx="884426" cy="2121396"/>
            <a:chOff x="3117443" y="2754472"/>
            <a:chExt cx="648977" cy="1556645"/>
          </a:xfrm>
        </p:grpSpPr>
        <p:sp>
          <p:nvSpPr>
            <p:cNvPr id="553" name="Google Shape;553;p11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11"/>
          <p:cNvGrpSpPr/>
          <p:nvPr/>
        </p:nvGrpSpPr>
        <p:grpSpPr>
          <a:xfrm rot="5400000">
            <a:off x="128232" y="-637021"/>
            <a:ext cx="634158" cy="2353050"/>
            <a:chOff x="4128096" y="2589446"/>
            <a:chExt cx="465335" cy="1726630"/>
          </a:xfrm>
        </p:grpSpPr>
        <p:sp>
          <p:nvSpPr>
            <p:cNvPr id="564" name="Google Shape;564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11"/>
          <p:cNvSpPr txBox="1"/>
          <p:nvPr/>
        </p:nvSpPr>
        <p:spPr>
          <a:xfrm>
            <a:off x="672277" y="1038275"/>
            <a:ext cx="7231013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Anderson, "Task force on network storage architecture: network attached storage is inevitable," Proceedings of the Thirtieth Hawaii International Conference on System Sciences, Wailea, HI, USA, 1997, pp. 725 vol.1-, doi: 10.1109/HICSS.1997.667470.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-z. Han and J. -z. Huang, "Security for the Storage Network Merging NAS and SAN," 2006 International Conference on Machine Learning and Cybernetics, Dalian, China, 2006, pp. 736-741, doi: 10.1109/ICMLC.2006.258445.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C. 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Talwana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H. J. Hua, "Smart World of Internet of Things (IoT) and Its Security Concerns," 2016 IEEE International Conference on Internet of Things (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iThings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IEEE Green Computing and Communications (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GreenCom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IEEE Cyber, Physical and Social Computing (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CPSCom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IEEE Smart Data (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SmartData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Chengdu, China, 2016, pp. 240-245, doi: 10.1109/iThings-GreenCom-CPSCom-SmartData.2016.64.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 Okamoto, K. Arai, T. Kobayashi, T. 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Fujihashi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T. Watanabe and S. 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Saruwatari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"A NAS Integrated File System for On-site IoT Data Storage," 2020 IEEE International Conference on Pervasive Computing and Communications Workshops (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PerCom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Workshops), Austin, TX, USA, 2020, pp. 1-7, doi: 10.1109/PerComWorkshops48775.2020.9156143.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Gang Ma and A. L. Narasimha Reddy, "An evaluation of storage systems based on network-attached disks," Proceedings. 1998 International Conference on Parallel Processing (Cat. No.98EX205), Minneapolis, MN, USA, 1998, pp. 278-285, doi: 10.1109/ICPP.1998.708497.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Lanka and A. Gargeyas, "Remotely Accessible, Low Power Network Attached Storage Device," 2018 Second International Conference on Inventive Communication and Computational Technologies (ICICCT), Coimbatore, India, 2018, pp. 1083-1088, doi: 10.1109/ICICCT.2018.8473164.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F. Yuan, "The construction of the network storage system in the data centers of colleges and universities," 2011 IEEE 3rd International Conference on Communication Software and Networks, Xi'an, China, 2011, pp. 208-211, doi: 10.1109/ICCSN.2011.6014253.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-H. Zou, N. -S. Fang and W. -J. Gao, "Research on online cloud storage technology," 2020 19th International Symposium on Distributed Computing and Applications for Business Engineering and Science (DCABES), Xuzhou, China, 2020, pp. 62-65, doi: 10.1109/DCABES50732.2020.00025.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Saraswat and R. C. Tripathi, "Cloud Computing: Analysis of Top 5 CSPs in SaaS, PaaS and IaaS Platforms," 2020 9th International Conference System Modeling and Advancement in Research Trends (SMART), Moradabad, India, 2020, pp. 300-305, doi: 10.1109/SMART50582.2020.9337157.</a:t>
            </a:r>
            <a:endParaRPr lang="en-US" dirty="0"/>
          </a:p>
          <a:p>
            <a:pPr marL="3429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Sharma and N. K. 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Gondhi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"Communication Protocol Stack for Constrained IoT Systems," 2018 3rd International Conference On Internet of Things: Smart Innovation and Usages (IoT-SIU), </a:t>
            </a:r>
            <a:r>
              <a:rPr lang="en-US" sz="800" b="0" i="0" u="none" strike="noStrike" cap="none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Bhimtal</a:t>
            </a:r>
            <a:r>
              <a:rPr lang="en-US" sz="800" b="0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India, 2018, pp. 1-6, doi: 10.1109/IoT-SIU.2018.8519904.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✔"/>
            </a:pPr>
            <a:endParaRPr lang="en-US" sz="800" b="0" i="0" u="none" strike="noStrike" cap="none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latin typeface="Arial Rounded"/>
                <a:ea typeface="Arial Rounded"/>
                <a:cs typeface="Arial Rounded"/>
                <a:sym typeface="Arial Rounded"/>
              </a:rPr>
              <a:t>About </a:t>
            </a:r>
            <a:r>
              <a:rPr lang="en-US" sz="3200" b="1">
                <a:latin typeface="Arial Rounded"/>
                <a:ea typeface="Arial Rounded"/>
                <a:cs typeface="Arial Rounded"/>
                <a:sym typeface="Arial Rounded"/>
              </a:rPr>
              <a:t>Private</a:t>
            </a:r>
            <a:r>
              <a:rPr lang="en-US" b="1">
                <a:latin typeface="Arial Rounded"/>
                <a:ea typeface="Arial Rounded"/>
                <a:cs typeface="Arial Rounded"/>
                <a:sym typeface="Arial Rounded"/>
              </a:rPr>
              <a:t> Cloud Storage </a:t>
            </a:r>
            <a:endParaRPr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430" name="Google Shape;430;p3"/>
          <p:cNvGrpSpPr/>
          <p:nvPr/>
        </p:nvGrpSpPr>
        <p:grpSpPr>
          <a:xfrm>
            <a:off x="8249804" y="2046364"/>
            <a:ext cx="701023" cy="3099742"/>
            <a:chOff x="4128096" y="2702970"/>
            <a:chExt cx="364812" cy="1613105"/>
          </a:xfrm>
        </p:grpSpPr>
        <p:sp>
          <p:nvSpPr>
            <p:cNvPr id="431" name="Google Shape;431;p3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3"/>
          <p:cNvGrpSpPr/>
          <p:nvPr/>
        </p:nvGrpSpPr>
        <p:grpSpPr>
          <a:xfrm rot="10800000">
            <a:off x="310189" y="0"/>
            <a:ext cx="717100" cy="2510021"/>
            <a:chOff x="7780935" y="2930680"/>
            <a:chExt cx="392780" cy="1374826"/>
          </a:xfrm>
        </p:grpSpPr>
        <p:sp>
          <p:nvSpPr>
            <p:cNvPr id="437" name="Google Shape;437;p3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3"/>
          <p:cNvSpPr txBox="1"/>
          <p:nvPr/>
        </p:nvSpPr>
        <p:spPr>
          <a:xfrm>
            <a:off x="867507" y="1468154"/>
            <a:ext cx="762197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"I don't need a hard disk in my computer if I can get to the server faster... carrying around these non-connected computers is byzantine by comparison."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600" b="1" i="0" u="sng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 Jobs</a:t>
            </a:r>
            <a:endParaRPr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"/>
          <p:cNvSpPr txBox="1"/>
          <p:nvPr/>
        </p:nvSpPr>
        <p:spPr>
          <a:xfrm>
            <a:off x="1844597" y="2612650"/>
            <a:ext cx="5667789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A dedicated cloud infrastructure that is exclusively used by a single organization.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rgbClr val="ECEC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Not shared with other organizations, providing a higher level of control and security.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rgbClr val="ECEC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Allows for the customization of storage configurations, hardware, and software components.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"/>
          <p:cNvPicPr preferRelativeResize="0"/>
          <p:nvPr/>
        </p:nvPicPr>
        <p:blipFill rotWithShape="1">
          <a:blip r:embed="rId3">
            <a:alphaModFix/>
          </a:blip>
          <a:srcRect l="8463" r="24896"/>
          <a:stretch/>
        </p:blipFill>
        <p:spPr>
          <a:xfrm>
            <a:off x="5084010" y="1004612"/>
            <a:ext cx="1296300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"/>
          <p:cNvSpPr txBox="1">
            <a:spLocks noGrp="1"/>
          </p:cNvSpPr>
          <p:nvPr>
            <p:ph type="title"/>
          </p:nvPr>
        </p:nvSpPr>
        <p:spPr>
          <a:xfrm>
            <a:off x="578251" y="23183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>
                <a:latin typeface="Arial Rounded"/>
                <a:ea typeface="Arial Rounded"/>
                <a:cs typeface="Arial Rounded"/>
                <a:sym typeface="Arial Rounded"/>
              </a:rPr>
              <a:t>Components</a:t>
            </a:r>
            <a:endParaRPr sz="32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1" name="Google Shape;451;p4"/>
          <p:cNvSpPr txBox="1">
            <a:spLocks noGrp="1"/>
          </p:cNvSpPr>
          <p:nvPr>
            <p:ph type="subTitle" idx="1"/>
          </p:nvPr>
        </p:nvSpPr>
        <p:spPr>
          <a:xfrm>
            <a:off x="190278" y="3246990"/>
            <a:ext cx="2092011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Old SSDs and HDDs are connected to Raspberry Pi boards, which serve as the central control units. </a:t>
            </a:r>
            <a:endParaRPr/>
          </a:p>
        </p:txBody>
      </p:sp>
      <p:sp>
        <p:nvSpPr>
          <p:cNvPr id="452" name="Google Shape;452;p4"/>
          <p:cNvSpPr txBox="1">
            <a:spLocks noGrp="1"/>
          </p:cNvSpPr>
          <p:nvPr>
            <p:ph type="subTitle" idx="2"/>
          </p:nvPr>
        </p:nvSpPr>
        <p:spPr>
          <a:xfrm>
            <a:off x="2392260" y="3165277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Candara"/>
                <a:ea typeface="Candara"/>
                <a:cs typeface="Candara"/>
                <a:sym typeface="Candara"/>
              </a:rPr>
              <a:t>The Raspberry Pi boards are connected to the internet, allowing remote access to the NAS system. This connectivity enables users to access their data from anywhere with an internet connection.</a:t>
            </a:r>
            <a:endParaRPr dirty="0"/>
          </a:p>
        </p:txBody>
      </p:sp>
      <p:sp>
        <p:nvSpPr>
          <p:cNvPr id="453" name="Google Shape;453;p4"/>
          <p:cNvSpPr txBox="1">
            <a:spLocks noGrp="1"/>
          </p:cNvSpPr>
          <p:nvPr>
            <p:ph type="subTitle" idx="3"/>
          </p:nvPr>
        </p:nvSpPr>
        <p:spPr>
          <a:xfrm>
            <a:off x="4700598" y="3210621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Candara"/>
                <a:ea typeface="Candara"/>
                <a:cs typeface="Candara"/>
                <a:sym typeface="Candara"/>
              </a:rPr>
              <a:t>A shared folder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Candara"/>
                <a:ea typeface="Candara"/>
                <a:cs typeface="Candara"/>
                <a:sym typeface="Candara"/>
              </a:rPr>
              <a:t> developed, requiring users to log in with their unique credentials.</a:t>
            </a:r>
            <a:endParaRPr sz="1200" dirty="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4" name="Google Shape;454;p4"/>
          <p:cNvSpPr txBox="1">
            <a:spLocks noGrp="1"/>
          </p:cNvSpPr>
          <p:nvPr>
            <p:ph type="subTitle" idx="4"/>
          </p:nvPr>
        </p:nvSpPr>
        <p:spPr>
          <a:xfrm>
            <a:off x="247398" y="2615249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Hardware </a:t>
            </a:r>
            <a:r>
              <a:rPr lang="en-US" sz="1800" b="1" dirty="0" err="1">
                <a:latin typeface="Arial Rounded"/>
                <a:ea typeface="Arial Rounded"/>
                <a:cs typeface="Arial Rounded"/>
                <a:sym typeface="Arial Rounded"/>
              </a:rPr>
              <a:t>Intergration</a:t>
            </a:r>
            <a:endParaRPr sz="18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5" name="Google Shape;455;p4"/>
          <p:cNvSpPr txBox="1">
            <a:spLocks noGrp="1"/>
          </p:cNvSpPr>
          <p:nvPr>
            <p:ph type="subTitle" idx="5"/>
          </p:nvPr>
        </p:nvSpPr>
        <p:spPr>
          <a:xfrm>
            <a:off x="2310522" y="2637921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Network Connectivity</a:t>
            </a:r>
            <a:endParaRPr sz="18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6" name="Google Shape;456;p4"/>
          <p:cNvSpPr txBox="1">
            <a:spLocks noGrp="1"/>
          </p:cNvSpPr>
          <p:nvPr>
            <p:ph type="subTitle" idx="6"/>
          </p:nvPr>
        </p:nvSpPr>
        <p:spPr>
          <a:xfrm>
            <a:off x="4700598" y="2551255"/>
            <a:ext cx="2226600" cy="65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Shared Folder Integration</a:t>
            </a:r>
            <a:endParaRPr sz="18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57" name="Google Shape;457;p4"/>
          <p:cNvPicPr preferRelativeResize="0"/>
          <p:nvPr/>
        </p:nvPicPr>
        <p:blipFill rotWithShape="1">
          <a:blip r:embed="rId4">
            <a:alphaModFix/>
          </a:blip>
          <a:srcRect l="32432" r="11317"/>
          <a:stretch/>
        </p:blipFill>
        <p:spPr>
          <a:xfrm>
            <a:off x="7126979" y="1026353"/>
            <a:ext cx="1296300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"/>
          <p:cNvSpPr txBox="1"/>
          <p:nvPr/>
        </p:nvSpPr>
        <p:spPr>
          <a:xfrm>
            <a:off x="6845460" y="3246990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 dedicated smartphone application is designed to facilitate easy access to the NAS system. </a:t>
            </a:r>
            <a:endParaRPr sz="12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9" name="Google Shape;459;p4"/>
          <p:cNvSpPr txBox="1"/>
          <p:nvPr/>
        </p:nvSpPr>
        <p:spPr>
          <a:xfrm>
            <a:off x="6845460" y="2546982"/>
            <a:ext cx="2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Smartphone Application</a:t>
            </a:r>
            <a:endParaRPr dirty="0"/>
          </a:p>
        </p:txBody>
      </p:sp>
      <p:sp>
        <p:nvSpPr>
          <p:cNvPr id="460" name="Google Shape;460;p4"/>
          <p:cNvSpPr/>
          <p:nvPr/>
        </p:nvSpPr>
        <p:spPr>
          <a:xfrm>
            <a:off x="753673" y="1031728"/>
            <a:ext cx="1116543" cy="12420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4" descr="Process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150" y="1145666"/>
            <a:ext cx="955588" cy="95558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2849302" y="1038497"/>
            <a:ext cx="1116543" cy="12420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" descr="Wireless rout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8732" y="1128690"/>
            <a:ext cx="1037682" cy="103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/>
          <p:nvPr/>
        </p:nvSpPr>
        <p:spPr>
          <a:xfrm>
            <a:off x="720000" y="4350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Hardware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Components</a:t>
            </a:r>
            <a:endParaRPr/>
          </a:p>
        </p:txBody>
      </p:sp>
      <p:pic>
        <p:nvPicPr>
          <p:cNvPr id="469" name="Google Shape;4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744" y="1918381"/>
            <a:ext cx="1332891" cy="10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7562" y="3622957"/>
            <a:ext cx="1619254" cy="84347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"/>
          <p:cNvSpPr txBox="1"/>
          <p:nvPr/>
        </p:nvSpPr>
        <p:spPr>
          <a:xfrm>
            <a:off x="1876444" y="3122313"/>
            <a:ext cx="1960200" cy="4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</a:t>
            </a:r>
            <a:endParaRPr/>
          </a:p>
        </p:txBody>
      </p:sp>
      <p:sp>
        <p:nvSpPr>
          <p:cNvPr id="472" name="Google Shape;472;p5"/>
          <p:cNvSpPr txBox="1"/>
          <p:nvPr/>
        </p:nvSpPr>
        <p:spPr>
          <a:xfrm>
            <a:off x="1718797" y="1432373"/>
            <a:ext cx="21863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Raspberry pi model 4 </a:t>
            </a:r>
            <a:endParaRPr dirty="0"/>
          </a:p>
        </p:txBody>
      </p:sp>
      <p:pic>
        <p:nvPicPr>
          <p:cNvPr id="473" name="Google Shape;47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6071" y="1787838"/>
            <a:ext cx="1171486" cy="11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5913" y="3479460"/>
            <a:ext cx="991802" cy="9918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"/>
          <p:cNvSpPr txBox="1"/>
          <p:nvPr/>
        </p:nvSpPr>
        <p:spPr>
          <a:xfrm>
            <a:off x="5381714" y="3202958"/>
            <a:ext cx="1960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Cable and Adapters</a:t>
            </a:r>
            <a:endParaRPr/>
          </a:p>
        </p:txBody>
      </p:sp>
      <p:sp>
        <p:nvSpPr>
          <p:cNvPr id="476" name="Google Shape;476;p5"/>
          <p:cNvSpPr txBox="1"/>
          <p:nvPr/>
        </p:nvSpPr>
        <p:spPr>
          <a:xfrm>
            <a:off x="5381714" y="1432373"/>
            <a:ext cx="1960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Recycled storage</a:t>
            </a:r>
            <a:endParaRPr/>
          </a:p>
        </p:txBody>
      </p:sp>
      <p:pic>
        <p:nvPicPr>
          <p:cNvPr id="477" name="Google Shape;477;p5" descr="Gea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1187" y="13567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/>
          <p:nvPr/>
        </p:nvSpPr>
        <p:spPr>
          <a:xfrm>
            <a:off x="720000" y="4350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Raspberry Pi model 4</a:t>
            </a:r>
            <a:endParaRPr dirty="0"/>
          </a:p>
        </p:txBody>
      </p:sp>
      <p:pic>
        <p:nvPicPr>
          <p:cNvPr id="477" name="Google Shape;477;p5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187" y="13567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3;p3">
            <a:extLst>
              <a:ext uri="{FF2B5EF4-FFF2-40B4-BE49-F238E27FC236}">
                <a16:creationId xmlns:a16="http://schemas.microsoft.com/office/drawing/2014/main" id="{72B54FE6-E0FB-D314-3497-42EF76248CAB}"/>
              </a:ext>
            </a:extLst>
          </p:cNvPr>
          <p:cNvSpPr txBox="1"/>
          <p:nvPr/>
        </p:nvSpPr>
        <p:spPr>
          <a:xfrm>
            <a:off x="1183766" y="876888"/>
            <a:ext cx="7621971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/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Raspberry Pi 4 Model B is a versatile and popular single-board computer known for its performance and flexibility. Here are the key specifications of this model:</a:t>
            </a:r>
          </a:p>
          <a:p>
            <a:pPr algn="l"/>
            <a:endParaRPr lang="en-I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Processor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Broadcom BCM2711, a Quad-core Cortex-A72 (ARM v8) 64-bit SoC running at 1.5 GHz.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Memory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Available in three variants:  4GB LPDDR4 SDRAM.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Graphics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en-I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VideoCore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VI GPU supporting OpenGL ES 3.x, H.265 (4Kp60 decode), and HDMI 2.0.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Video Output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Two micro-HDMI ports, supporting dual monitor setups with resolutions up to 4K.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Audio Output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Combined 3.5mm audio and composite video output, and audio over HDMI.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Connectivity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Gigabit Ethernet.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Dual-band 802.11ac wireless networking (2.4GHz and 5GHz) with Bluetooth 5.0 and BLE (Bluetooth Low Energy).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USB Ports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Four USB ports (two USB 3.0 and two USB 2.0).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Power Supply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USB-C power port, typically requiring a 5V/3A supply.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Storage</a:t>
            </a:r>
            <a:r>
              <a:rPr lang="en-I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MicroSD card slot for loading the operating system and storing files. It also has a USB 3.0 port for connecting external storage devices.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78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computer network">
            <a:extLst>
              <a:ext uri="{FF2B5EF4-FFF2-40B4-BE49-F238E27FC236}">
                <a16:creationId xmlns:a16="http://schemas.microsoft.com/office/drawing/2014/main" id="{1975045D-B1A8-9CFE-5BD2-776152517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14" y="52324"/>
            <a:ext cx="5082415" cy="5082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6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"/>
          <p:cNvSpPr txBox="1"/>
          <p:nvPr/>
        </p:nvSpPr>
        <p:spPr>
          <a:xfrm>
            <a:off x="2286000" y="173983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accent6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Introducing NAS-T</a:t>
            </a:r>
            <a:endParaRPr sz="3200" b="1" i="0" u="none" strike="noStrike" cap="none" dirty="0">
              <a:solidFill>
                <a:schemeClr val="accent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" name="Picture 2" descr="A group of cables connected to each other">
            <a:extLst>
              <a:ext uri="{FF2B5EF4-FFF2-40B4-BE49-F238E27FC236}">
                <a16:creationId xmlns:a16="http://schemas.microsoft.com/office/drawing/2014/main" id="{12DC7ACF-E3FE-3CAB-62F0-26B28E41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68" y="758758"/>
            <a:ext cx="4194732" cy="43429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"/>
          <p:cNvSpPr txBox="1">
            <a:spLocks noGrp="1"/>
          </p:cNvSpPr>
          <p:nvPr>
            <p:ph type="title"/>
          </p:nvPr>
        </p:nvSpPr>
        <p:spPr>
          <a:xfrm>
            <a:off x="720000" y="44137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b="1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mpact of Private </a:t>
            </a:r>
            <a:r>
              <a:rPr lang="en-US" b="1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Cl</a:t>
            </a:r>
            <a:r>
              <a:rPr lang="en-US" b="1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oud </a:t>
            </a:r>
            <a:r>
              <a:rPr lang="en-US" b="1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torage</a:t>
            </a:r>
            <a:endParaRPr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1366070" y="1387476"/>
            <a:ext cx="507836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Cost-Efficiency</a:t>
            </a:r>
            <a:endParaRPr/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Customizability</a:t>
            </a:r>
            <a:endParaRPr/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Privacy and Security</a:t>
            </a:r>
            <a:endParaRPr/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Learning Opportunity</a:t>
            </a:r>
            <a:endParaRPr/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Local Access and Low Latency</a:t>
            </a: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7" descr="Play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227" y="1387476"/>
            <a:ext cx="889204" cy="88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" descr="L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1933" y="2235535"/>
            <a:ext cx="889204" cy="88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" descr="Cycle with peop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6317" y="2937694"/>
            <a:ext cx="1008114" cy="100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1409</Words>
  <Application>Microsoft Macintosh PowerPoint</Application>
  <PresentationFormat>On-screen Show (16:9)</PresentationFormat>
  <Paragraphs>134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Candara</vt:lpstr>
      <vt:lpstr>Söhne</vt:lpstr>
      <vt:lpstr>Anton</vt:lpstr>
      <vt:lpstr>Noto Sans Symbols</vt:lpstr>
      <vt:lpstr>Arial</vt:lpstr>
      <vt:lpstr>Catamaran</vt:lpstr>
      <vt:lpstr>Times New Roman</vt:lpstr>
      <vt:lpstr>Bebas Neue</vt:lpstr>
      <vt:lpstr>Arial Rounded</vt:lpstr>
      <vt:lpstr>Java Programming Workshop by Slidesgo</vt:lpstr>
      <vt:lpstr>IOT Based Network Attached Storage</vt:lpstr>
      <vt:lpstr>Problem Statement</vt:lpstr>
      <vt:lpstr>About Private Cloud Storage </vt:lpstr>
      <vt:lpstr>Components</vt:lpstr>
      <vt:lpstr>PowerPoint Presentation</vt:lpstr>
      <vt:lpstr>PowerPoint Presentation</vt:lpstr>
      <vt:lpstr>PowerPoint Presentation</vt:lpstr>
      <vt:lpstr>PowerPoint Presentation</vt:lpstr>
      <vt:lpstr>Impact of Private Cloud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types of Storage Devices</vt:lpstr>
      <vt:lpstr>PowerPoint Presentation</vt:lpstr>
      <vt:lpstr>PowerPoint Presentation</vt:lpstr>
      <vt:lpstr>Research papers referred: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Network Attached Storage</dc:title>
  <dc:creator>Arshad</dc:creator>
  <cp:lastModifiedBy>Shreyas Pradeepkumar Khandale</cp:lastModifiedBy>
  <cp:revision>6</cp:revision>
  <dcterms:modified xsi:type="dcterms:W3CDTF">2025-02-17T22:02:54Z</dcterms:modified>
</cp:coreProperties>
</file>